
<file path=[Content_Types].xml><?xml version="1.0" encoding="utf-8"?>
<Types xmlns="http://schemas.openxmlformats.org/package/2006/content-types">
  <Default Extension="fntdata" ContentType="application/x-fontdata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772400" cy="10058400"/>
  <p:notesSz cx="6858000" cy="9144000"/>
  <p:embeddedFontLst>
    <p:embeddedFont>
      <p:font typeface="Comfortaa" pitchFamily="2" charset="0"/>
      <p:regular r:id="rId5"/>
      <p:bold r:id="rId6"/>
    </p:embeddedFont>
    <p:embeddedFont>
      <p:font typeface="Impact" panose="020B0806030902050204" pitchFamily="34" charset="0"/>
      <p:regular r:id="rId7"/>
    </p:embeddedFont>
    <p:embeddedFont>
      <p:font typeface="Oswald" pitchFamily="2" charset="77"/>
      <p:regular r:id="rId8"/>
      <p:bold r:id="rId9"/>
    </p:embeddedFont>
    <p:embeddedFont>
      <p:font typeface="Roboto Mono" pitchFamily="49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" roundtripDataSignature="AMtx7miQydRKLNGtvypclFRE3C7MAQigm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03A84E3-EDEE-4AC5-8DF2-DC100B7C1AB1}">
  <a:tblStyle styleId="{403A84E3-EDEE-4AC5-8DF2-DC100B7C1AB1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70"/>
    <p:restoredTop sz="94553"/>
  </p:normalViewPr>
  <p:slideViewPr>
    <p:cSldViewPr snapToGrid="0">
      <p:cViewPr varScale="1">
        <p:scale>
          <a:sx n="104" d="100"/>
          <a:sy n="104" d="100"/>
        </p:scale>
        <p:origin x="4752" y="216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font" Target="fonts/font9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0" Type="http://schemas.openxmlformats.org/officeDocument/2006/relationships/font" Target="fonts/font6.fntdata"/><Relationship Id="rId19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" name="Google Shape;7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subTitle" idx="1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2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1.gif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goodbuddies-inc.blogspot.com/2012/03/cupboard-person-of-week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"/>
          <p:cNvSpPr txBox="1">
            <a:spLocks noGrp="1"/>
          </p:cNvSpPr>
          <p:nvPr>
            <p:ph type="ctrTitle"/>
          </p:nvPr>
        </p:nvSpPr>
        <p:spPr>
          <a:xfrm>
            <a:off x="1014875" y="378550"/>
            <a:ext cx="5517900" cy="9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>
              <a:spcBef>
                <a:spcPts val="1200"/>
              </a:spcBef>
              <a:buSzPts val="1100"/>
            </a:pPr>
            <a:r>
              <a:rPr lang="en" sz="2600" dirty="0">
                <a:latin typeface="Impact"/>
                <a:ea typeface="Impact"/>
                <a:cs typeface="Impact"/>
                <a:sym typeface="Impact"/>
              </a:rPr>
              <a:t>We are SUPERheroes!</a:t>
            </a:r>
            <a:br>
              <a:rPr lang="en" sz="2600" dirty="0">
                <a:latin typeface="Roboto Mono"/>
                <a:ea typeface="Roboto Mono"/>
                <a:cs typeface="Impact"/>
              </a:rPr>
            </a:br>
            <a:r>
              <a:rPr lang="en" sz="1400">
                <a:latin typeface="Oswald"/>
                <a:ea typeface="Roboto Mono"/>
                <a:cs typeface="Impact"/>
              </a:rPr>
              <a:t>Students Using their Powers to Engage in Reading!</a:t>
            </a:r>
            <a:endParaRPr lang="en" sz="1800">
              <a:latin typeface="Impact"/>
              <a:ea typeface="Roboto Mono"/>
              <a:cs typeface="Roboto Mono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1877100" y="124825"/>
            <a:ext cx="55179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r">
              <a:buSzPts val="1400"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Kindergarten Newsletter – </a:t>
            </a:r>
            <a:r>
              <a:rPr lang="en" dirty="0">
                <a:latin typeface="Comfortaa"/>
                <a:ea typeface="Comfortaa"/>
                <a:cs typeface="Comfortaa"/>
                <a:sym typeface="Comfortaa"/>
              </a:rPr>
              <a:t> February 28 – March 4, 2022</a:t>
            </a:r>
            <a:endParaRPr sz="1400" b="0" i="0" u="none" strike="noStrike" cap="none" dirty="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graphicFrame>
        <p:nvGraphicFramePr>
          <p:cNvPr id="59" name="Google Shape;59;p1"/>
          <p:cNvGraphicFramePr/>
          <p:nvPr>
            <p:extLst>
              <p:ext uri="{D42A27DB-BD31-4B8C-83A1-F6EECF244321}">
                <p14:modId xmlns:p14="http://schemas.microsoft.com/office/powerpoint/2010/main" val="315446791"/>
              </p:ext>
            </p:extLst>
          </p:nvPr>
        </p:nvGraphicFramePr>
        <p:xfrm>
          <a:off x="266700" y="1353538"/>
          <a:ext cx="3458675" cy="1764884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74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4334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IMPORTANT </a:t>
                      </a:r>
                      <a:r>
                        <a:rPr lang="en" sz="16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EVENTS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139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latin typeface="Comfortaa"/>
                          <a:ea typeface="Comfortaa"/>
                          <a:cs typeface="Comfortaa"/>
                        </a:rPr>
                        <a:t>Breakfast ends at 7:25! 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4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400" dirty="0">
                        <a:latin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400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dirty="0">
                          <a:latin typeface="Comfortaa"/>
                        </a:rPr>
                        <a:t>Dr. Seuss Week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100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277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The EXPERT in anything was once a BEGINNER!</a:t>
                      </a:r>
                      <a:endParaRPr sz="10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0" name="Google Shape;60;p1"/>
          <p:cNvGraphicFramePr/>
          <p:nvPr>
            <p:extLst>
              <p:ext uri="{D42A27DB-BD31-4B8C-83A1-F6EECF244321}">
                <p14:modId xmlns:p14="http://schemas.microsoft.com/office/powerpoint/2010/main" val="2273416849"/>
              </p:ext>
            </p:extLst>
          </p:nvPr>
        </p:nvGraphicFramePr>
        <p:xfrm>
          <a:off x="3803200" y="1345924"/>
          <a:ext cx="3676650" cy="1696114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803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2303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HOMEWORK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381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Mon. – Thurs.</a:t>
                      </a:r>
                      <a:endParaRPr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Weekly ELA Sheet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Math HW Pages 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Practice Sight Words List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Read 10 minutes per night</a:t>
                      </a:r>
                      <a:endParaRPr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1" name="Google Shape;61;p1"/>
          <p:cNvGraphicFramePr/>
          <p:nvPr>
            <p:extLst>
              <p:ext uri="{D42A27DB-BD31-4B8C-83A1-F6EECF244321}">
                <p14:modId xmlns:p14="http://schemas.microsoft.com/office/powerpoint/2010/main" val="3886764766"/>
              </p:ext>
            </p:extLst>
          </p:nvPr>
        </p:nvGraphicFramePr>
        <p:xfrm>
          <a:off x="255031" y="3401393"/>
          <a:ext cx="3458675" cy="235679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74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7329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WEEKLY ASSESSMENTS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508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ELA</a:t>
                      </a:r>
                      <a:endParaRPr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itchFamily="2" charset="2"/>
                        <a:buChar char="v"/>
                      </a:pPr>
                      <a:r>
                        <a:rPr lang="en-US" sz="1200" u="none" strike="noStrike" cap="none" dirty="0">
                          <a:latin typeface="Comfortaa"/>
                        </a:rPr>
                        <a:t>Module 6.4 Listening test</a:t>
                      </a:r>
                    </a:p>
                    <a:p>
                      <a:pPr marL="171450" indent="-171450">
                        <a:buFont typeface="Wingdings" pitchFamily="2" charset="2"/>
                        <a:buChar char="v"/>
                      </a:pPr>
                      <a:r>
                        <a:rPr lang="en-US" sz="1200" u="none" strike="noStrike" cap="none" dirty="0">
                          <a:latin typeface="Comfortaa"/>
                        </a:rPr>
                        <a:t>Oral Reading Fluency test</a:t>
                      </a:r>
                    </a:p>
                    <a:p>
                      <a:pPr marL="171450" indent="-171450">
                        <a:buFont typeface="Wingdings" pitchFamily="2" charset="2"/>
                        <a:buChar char="v"/>
                      </a:pPr>
                      <a:r>
                        <a:rPr lang="en-US" sz="1200" u="none" strike="noStrike" cap="none" dirty="0">
                          <a:latin typeface="Comfortaa"/>
                        </a:rPr>
                        <a:t>Medial Vowel test</a:t>
                      </a:r>
                    </a:p>
                    <a:p>
                      <a:pPr marL="171450" indent="-171450">
                        <a:buFont typeface="Wingdings" pitchFamily="2" charset="2"/>
                        <a:buChar char="v"/>
                      </a:pPr>
                      <a:r>
                        <a:rPr lang="en-US" sz="1200" u="none" strike="noStrike" cap="none" dirty="0">
                          <a:latin typeface="Comfortaa"/>
                        </a:rPr>
                        <a:t>Spelling Test ( </a:t>
                      </a:r>
                      <a:r>
                        <a:rPr lang="en-US" sz="1200" u="none" strike="noStrike" cap="none" dirty="0" err="1">
                          <a:latin typeface="Comfortaa"/>
                        </a:rPr>
                        <a:t>van,zip,zap</a:t>
                      </a:r>
                      <a:r>
                        <a:rPr lang="en-US" sz="1200" u="none" strike="noStrike" cap="none" dirty="0">
                          <a:latin typeface="Comfortaa"/>
                        </a:rPr>
                        <a:t>, sap, lap, can , yam)</a:t>
                      </a:r>
                    </a:p>
                    <a:p>
                      <a:pPr marL="285750" marR="0" lvl="3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Wingdings"/>
                        <a:buChar char="v"/>
                      </a:pPr>
                      <a:endParaRPr lang="en-US" sz="1200" u="none" strike="noStrike" cap="none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501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Math</a:t>
                      </a:r>
                      <a:endParaRPr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Wingdings"/>
                        <a:buChar char="v"/>
                      </a:pPr>
                      <a:r>
                        <a:rPr lang="en" sz="1400" u="none" strike="noStrike" cap="none" dirty="0">
                          <a:latin typeface="Comfortaa"/>
                        </a:rPr>
                        <a:t>Lesson 21 a</a:t>
                      </a:r>
                      <a:r>
                        <a:rPr lang="en-US" sz="1400" u="none" strike="noStrike" cap="none" dirty="0" err="1">
                          <a:latin typeface="Comfortaa"/>
                        </a:rPr>
                        <a:t>nd</a:t>
                      </a:r>
                      <a:r>
                        <a:rPr lang="en" sz="1400" u="none" strike="noStrike" cap="none" dirty="0">
                          <a:latin typeface="Comfortaa"/>
                        </a:rPr>
                        <a:t> 22 test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2" name="Google Shape;62;p1"/>
          <p:cNvGraphicFramePr/>
          <p:nvPr>
            <p:extLst>
              <p:ext uri="{D42A27DB-BD31-4B8C-83A1-F6EECF244321}">
                <p14:modId xmlns:p14="http://schemas.microsoft.com/office/powerpoint/2010/main" val="2658861565"/>
              </p:ext>
            </p:extLst>
          </p:nvPr>
        </p:nvGraphicFramePr>
        <p:xfrm>
          <a:off x="3803200" y="3293912"/>
          <a:ext cx="3676650" cy="3708277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4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5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7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439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dirty="0">
                          <a:latin typeface="Comfortaa"/>
                          <a:ea typeface="Comfortaa"/>
                          <a:cs typeface="Comfortaa"/>
                        </a:rPr>
                        <a:t>SCHOOL NEWS</a:t>
                      </a:r>
                      <a:endParaRPr lang="en" sz="1600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559">
                <a:tc rowSpan="4" gridSpan="3">
                  <a:txBody>
                    <a:bodyPr/>
                    <a:lstStyle/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r>
                        <a:rPr lang="en" sz="1400" b="0" i="0" u="none" strike="noStrike" noProof="0" dirty="0"/>
                        <a:t>Don’t forget you can order yearbooks online.  </a:t>
                      </a:r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400" b="0" i="0" u="none" strike="noStrike" noProof="0" dirty="0"/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400" b="0" i="0" u="none" strike="noStrike" noProof="0" dirty="0"/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100" b="0" i="0" u="none" strike="noStrike" noProof="0" dirty="0"/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100" b="0" i="0" u="none" strike="noStrike" noProof="0" dirty="0"/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r>
                        <a:rPr lang="en" sz="1100" b="0" i="0" u="none" strike="noStrike" noProof="0" dirty="0"/>
                        <a:t>O</a:t>
                      </a:r>
                      <a:r>
                        <a:rPr lang="en-US" sz="1100" b="0" i="0" u="none" strike="noStrike" noProof="0" dirty="0"/>
                        <a:t>u</a:t>
                      </a:r>
                      <a:r>
                        <a:rPr lang="en" sz="1100" b="0" i="0" u="none" strike="noStrike" noProof="0" dirty="0"/>
                        <a:t>r new Phonics program starts promptly at 7:45 a.m. everyday, so be sure your child is here before 7:30 a.m. We don’t want them to miss a minute of learning!</a:t>
                      </a:r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400" b="0" i="0" u="none" strike="noStrike" noProof="0" dirty="0"/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400" b="0" i="0" u="none" strike="noStrike" noProof="0" dirty="0"/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400" b="0" i="0" u="none" strike="noStrike" noProof="0" dirty="0"/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400" b="0" i="0" u="none" strike="noStrike" noProof="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559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559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9097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3" name="Google Shape;63;p1"/>
          <p:cNvGraphicFramePr/>
          <p:nvPr>
            <p:extLst>
              <p:ext uri="{D42A27DB-BD31-4B8C-83A1-F6EECF244321}">
                <p14:modId xmlns:p14="http://schemas.microsoft.com/office/powerpoint/2010/main" val="909425952"/>
              </p:ext>
            </p:extLst>
          </p:nvPr>
        </p:nvGraphicFramePr>
        <p:xfrm>
          <a:off x="267176" y="5999627"/>
          <a:ext cx="3458675" cy="172046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293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5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7921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WEEKLY MATH SKILLS 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2542">
                <a:tc gridSpan="2"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</a:rPr>
                        <a:t>Unknown number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Writing  1,2,3,4,5,6,7,8,9,10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Teen numbers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Decompose numbers 3-10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Adding/subtracting to 10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5" name="Google Shape;65;p1"/>
          <p:cNvGraphicFramePr/>
          <p:nvPr>
            <p:extLst>
              <p:ext uri="{D42A27DB-BD31-4B8C-83A1-F6EECF244321}">
                <p14:modId xmlns:p14="http://schemas.microsoft.com/office/powerpoint/2010/main" val="2526155422"/>
              </p:ext>
            </p:extLst>
          </p:nvPr>
        </p:nvGraphicFramePr>
        <p:xfrm>
          <a:off x="3777652" y="6136455"/>
          <a:ext cx="3676650" cy="302821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676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437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REMINDERS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3841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3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Please make sure all money is sent in your child’s blue folder labeled and sealed.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2300" baseline="30000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3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If your child is absent, please send an excuse labeled </a:t>
                      </a:r>
                      <a:r>
                        <a:rPr lang="en" sz="2300" baseline="30000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wi</a:t>
                      </a:r>
                      <a:r>
                        <a:rPr lang="en-US" sz="2300" baseline="30000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r>
                        <a:rPr lang="en" sz="23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the following information: Child’s name, date of absence, teacher’s name, and reason for absence.</a:t>
                      </a:r>
                    </a:p>
                  </a:txBody>
                  <a:tcPr marL="91450" marR="91450" marT="91450" marB="9145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6" name="Google Shape;66;p1"/>
          <p:cNvSpPr/>
          <p:nvPr/>
        </p:nvSpPr>
        <p:spPr>
          <a:xfrm>
            <a:off x="3104275" y="849805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"/>
          <p:cNvSpPr/>
          <p:nvPr/>
        </p:nvSpPr>
        <p:spPr>
          <a:xfrm>
            <a:off x="6707738" y="923520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"/>
          <p:cNvSpPr/>
          <p:nvPr/>
        </p:nvSpPr>
        <p:spPr>
          <a:xfrm>
            <a:off x="6094500" y="558288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1"/>
          <p:cNvSpPr/>
          <p:nvPr/>
        </p:nvSpPr>
        <p:spPr>
          <a:xfrm>
            <a:off x="3925113" y="933920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"/>
          <p:cNvSpPr/>
          <p:nvPr/>
        </p:nvSpPr>
        <p:spPr>
          <a:xfrm>
            <a:off x="1919563" y="356631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"/>
          <p:cNvSpPr/>
          <p:nvPr/>
        </p:nvSpPr>
        <p:spPr>
          <a:xfrm>
            <a:off x="6094500" y="897740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1"/>
          <p:cNvSpPr/>
          <p:nvPr/>
        </p:nvSpPr>
        <p:spPr>
          <a:xfrm>
            <a:off x="325175" y="874725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"/>
          <p:cNvSpPr txBox="1"/>
          <p:nvPr/>
        </p:nvSpPr>
        <p:spPr>
          <a:xfrm>
            <a:off x="-3012141" y="9789459"/>
            <a:ext cx="18473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E87D3DC-F8DE-A04C-ABE2-7B5EF1D706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534995"/>
              </p:ext>
            </p:extLst>
          </p:nvPr>
        </p:nvGraphicFramePr>
        <p:xfrm>
          <a:off x="266685" y="7797899"/>
          <a:ext cx="3458675" cy="1078565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458675">
                  <a:extLst>
                    <a:ext uri="{9D8B030D-6E8A-4147-A177-3AD203B41FA5}">
                      <a16:colId xmlns:a16="http://schemas.microsoft.com/office/drawing/2014/main" val="871930247"/>
                    </a:ext>
                  </a:extLst>
                </a:gridCol>
              </a:tblGrid>
              <a:tr h="3924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SCHOOL SAFETY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840816"/>
                  </a:ext>
                </a:extLst>
              </a:tr>
              <a:tr h="651875">
                <a:tc>
                  <a:txBody>
                    <a:bodyPr/>
                    <a:lstStyle/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Be sure your child wears a mask to school DAILY!</a:t>
                      </a:r>
                      <a:endParaRPr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7552752"/>
                  </a:ext>
                </a:extLst>
              </a:tr>
            </a:tbl>
          </a:graphicData>
        </a:graphic>
      </p:graphicFrame>
      <p:pic>
        <p:nvPicPr>
          <p:cNvPr id="3" name="Picture 3" descr="Logo&#10;&#10;Description automatically generated">
            <a:extLst>
              <a:ext uri="{FF2B5EF4-FFF2-40B4-BE49-F238E27FC236}">
                <a16:creationId xmlns:a16="http://schemas.microsoft.com/office/drawing/2014/main" id="{01055019-5E82-401A-ABB1-50664EBB5D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245477" y="120184"/>
            <a:ext cx="1530392" cy="1155544"/>
          </a:xfrm>
          <a:prstGeom prst="rect">
            <a:avLst/>
          </a:prstGeom>
        </p:spPr>
      </p:pic>
      <p:pic>
        <p:nvPicPr>
          <p:cNvPr id="6" name="Picture 6" descr="Super Heroes Power · Free image on Pixabay">
            <a:extLst>
              <a:ext uri="{FF2B5EF4-FFF2-40B4-BE49-F238E27FC236}">
                <a16:creationId xmlns:a16="http://schemas.microsoft.com/office/drawing/2014/main" id="{DE74EA82-2E04-471D-8913-0467C15EFC7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7114" y="8822690"/>
            <a:ext cx="2743199" cy="1271195"/>
          </a:xfrm>
          <a:prstGeom prst="rect">
            <a:avLst/>
          </a:prstGeom>
        </p:spPr>
      </p:pic>
      <p:pic>
        <p:nvPicPr>
          <p:cNvPr id="7" name="Picture 7" descr="Pow Comic Book - Free image on Pixabay">
            <a:extLst>
              <a:ext uri="{FF2B5EF4-FFF2-40B4-BE49-F238E27FC236}">
                <a16:creationId xmlns:a16="http://schemas.microsoft.com/office/drawing/2014/main" id="{CB1880D7-252E-43C6-AA68-50C4FC4B673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40274" y="9023177"/>
            <a:ext cx="1334779" cy="1039819"/>
          </a:xfrm>
          <a:prstGeom prst="rect">
            <a:avLst/>
          </a:prstGeom>
        </p:spPr>
      </p:pic>
      <p:pic>
        <p:nvPicPr>
          <p:cNvPr id="1030" name="Picture 6" descr="Image preview">
            <a:extLst>
              <a:ext uri="{FF2B5EF4-FFF2-40B4-BE49-F238E27FC236}">
                <a16:creationId xmlns:a16="http://schemas.microsoft.com/office/drawing/2014/main" id="{694495C8-2771-3F45-9CD5-3176410071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8154" y="4115467"/>
            <a:ext cx="1018734" cy="883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10" descr="91 SCHOOL YEARBOOK CLIPART - * Clipart">
            <a:extLst>
              <a:ext uri="{FF2B5EF4-FFF2-40B4-BE49-F238E27FC236}">
                <a16:creationId xmlns:a16="http://schemas.microsoft.com/office/drawing/2014/main" id="{34966334-36C5-A647-90A8-528BF13C90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3413" y="4282546"/>
            <a:ext cx="1102083" cy="874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"/>
          <p:cNvSpPr txBox="1">
            <a:spLocks noGrp="1"/>
          </p:cNvSpPr>
          <p:nvPr>
            <p:ph type="ctrTitle"/>
          </p:nvPr>
        </p:nvSpPr>
        <p:spPr>
          <a:xfrm>
            <a:off x="264899" y="576075"/>
            <a:ext cx="3922200" cy="66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l">
              <a:spcBef>
                <a:spcPts val="1200"/>
              </a:spcBef>
              <a:buSzPts val="1100"/>
            </a:pPr>
            <a:r>
              <a:rPr lang="en" sz="2600" dirty="0">
                <a:latin typeface="Oswald"/>
                <a:ea typeface="Oswald"/>
                <a:cs typeface="Oswald"/>
                <a:sym typeface="Oswald"/>
              </a:rPr>
              <a:t>Module 6  Week 4:   Home of the Free and the Brave</a:t>
            </a:r>
            <a:endParaRPr lang="en" sz="2000" dirty="0">
              <a:latin typeface="Oswald"/>
              <a:ea typeface="Oswald"/>
              <a:cs typeface="Oswald"/>
            </a:endParaRPr>
          </a:p>
        </p:txBody>
      </p:sp>
      <p:graphicFrame>
        <p:nvGraphicFramePr>
          <p:cNvPr id="81" name="Google Shape;81;p2"/>
          <p:cNvGraphicFramePr/>
          <p:nvPr>
            <p:extLst>
              <p:ext uri="{D42A27DB-BD31-4B8C-83A1-F6EECF244321}">
                <p14:modId xmlns:p14="http://schemas.microsoft.com/office/powerpoint/2010/main" val="312551619"/>
              </p:ext>
            </p:extLst>
          </p:nvPr>
        </p:nvGraphicFramePr>
        <p:xfrm>
          <a:off x="224250" y="2467447"/>
          <a:ext cx="2240200" cy="12496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21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8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250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PHONICS</a:t>
                      </a: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 </a:t>
                      </a:r>
                      <a:endParaRPr sz="1600" b="1" u="none" strike="noStrike" cap="none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500">
                <a:tc rowSpan="2"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Introduce :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S</a:t>
                      </a:r>
                      <a:r>
                        <a:rPr lang="en" sz="14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 blends &amp; L blends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- </a:t>
                      </a:r>
                      <a:r>
                        <a:rPr lang="en" sz="1400" b="1" u="none" strike="noStrike" cap="none" dirty="0" err="1">
                          <a:latin typeface="Comfortaa"/>
                          <a:ea typeface="Comfortaa"/>
                          <a:cs typeface="Comfortaa"/>
                        </a:rPr>
                        <a:t>eep</a:t>
                      </a:r>
                      <a:r>
                        <a:rPr lang="en" sz="14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 word family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5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2" name="Google Shape;82;p2"/>
          <p:cNvGraphicFramePr/>
          <p:nvPr>
            <p:extLst>
              <p:ext uri="{D42A27DB-BD31-4B8C-83A1-F6EECF244321}">
                <p14:modId xmlns:p14="http://schemas.microsoft.com/office/powerpoint/2010/main" val="1912576782"/>
              </p:ext>
            </p:extLst>
          </p:nvPr>
        </p:nvGraphicFramePr>
        <p:xfrm>
          <a:off x="224238" y="1361060"/>
          <a:ext cx="7323925" cy="96929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599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24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ESSENTIAL QUESTION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650">
                <a:tc rowSpan="4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What makes the USA special?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3" name="Google Shape;83;p2"/>
          <p:cNvGraphicFramePr/>
          <p:nvPr>
            <p:extLst>
              <p:ext uri="{D42A27DB-BD31-4B8C-83A1-F6EECF244321}">
                <p14:modId xmlns:p14="http://schemas.microsoft.com/office/powerpoint/2010/main" val="390078852"/>
              </p:ext>
            </p:extLst>
          </p:nvPr>
        </p:nvGraphicFramePr>
        <p:xfrm>
          <a:off x="224238" y="3704049"/>
          <a:ext cx="2240200" cy="274314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03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WORDS TO KNOW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993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Cut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Must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Said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when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7993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4" name="Google Shape;84;p2"/>
          <p:cNvGraphicFramePr/>
          <p:nvPr>
            <p:extLst>
              <p:ext uri="{D42A27DB-BD31-4B8C-83A1-F6EECF244321}">
                <p14:modId xmlns:p14="http://schemas.microsoft.com/office/powerpoint/2010/main" val="792792511"/>
              </p:ext>
            </p:extLst>
          </p:nvPr>
        </p:nvGraphicFramePr>
        <p:xfrm>
          <a:off x="2564074" y="4552299"/>
          <a:ext cx="4943425" cy="2247939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1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9478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VOCABULARY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400">
                <a:tc rowSpan="4"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BIG IDEA WORDS:</a:t>
                      </a: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 Belong, Country, Right</a:t>
                      </a:r>
                      <a:endParaRPr lang="en" sz="1400" b="0" u="none" strike="noStrike" cap="none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POWER WORDS</a:t>
                      </a:r>
                      <a:r>
                        <a:rPr lang="en" sz="1400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: American, crowd, customer</a:t>
                      </a:r>
                      <a:endParaRPr lang="en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0" marR="0" lvl="0" indent="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0" marR="0" lvl="0" indent="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b="1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Books: Apple Pie 4th of July and Happy Birthday to the U.S.!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4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4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6133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5" name="Google Shape;85;p2"/>
          <p:cNvGraphicFramePr/>
          <p:nvPr>
            <p:extLst>
              <p:ext uri="{D42A27DB-BD31-4B8C-83A1-F6EECF244321}">
                <p14:modId xmlns:p14="http://schemas.microsoft.com/office/powerpoint/2010/main" val="3725265800"/>
              </p:ext>
            </p:extLst>
          </p:nvPr>
        </p:nvGraphicFramePr>
        <p:xfrm>
          <a:off x="2564075" y="2467448"/>
          <a:ext cx="4943425" cy="1891149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2571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1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1569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READING</a:t>
                      </a:r>
                      <a:endParaRPr sz="1600" b="1" u="none" strike="noStrike" cap="none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661">
                <a:tc rowSpan="4"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-US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Genre: </a:t>
                      </a:r>
                      <a:r>
                        <a:rPr lang="en-US">
                          <a:latin typeface="Comfortaa"/>
                          <a:ea typeface="Comfortaa"/>
                          <a:cs typeface="Comfortaa"/>
                        </a:rPr>
                        <a:t>Fiction</a:t>
                      </a:r>
                      <a:endParaRPr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Story Elements: Characters, Settings, Events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-US">
                          <a:latin typeface="Comfortaa"/>
                          <a:ea typeface="Comfortaa"/>
                          <a:cs typeface="Comfortaa"/>
                        </a:rPr>
                        <a:t>Informational Texts</a:t>
                      </a:r>
                      <a:endParaRPr lang="en-US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Listening Comprehension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Parts of a Book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Collaborative discussions</a:t>
                      </a:r>
                      <a:endParaRPr lang="en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6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6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35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6" name="Google Shape;86;p2"/>
          <p:cNvGraphicFramePr/>
          <p:nvPr>
            <p:extLst>
              <p:ext uri="{D42A27DB-BD31-4B8C-83A1-F6EECF244321}">
                <p14:modId xmlns:p14="http://schemas.microsoft.com/office/powerpoint/2010/main" val="647261550"/>
              </p:ext>
            </p:extLst>
          </p:nvPr>
        </p:nvGraphicFramePr>
        <p:xfrm>
          <a:off x="194310" y="5077791"/>
          <a:ext cx="2240200" cy="167634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535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REVIEW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414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Letters a</a:t>
                      </a:r>
                      <a:r>
                        <a:rPr lang="en-US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nd</a:t>
                      </a:r>
                      <a:r>
                        <a:rPr lang="en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sounds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Aa-Ff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Gg-Pp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dirty="0" err="1">
                          <a:latin typeface="Comfortaa"/>
                        </a:rPr>
                        <a:t>Qq-Zz</a:t>
                      </a:r>
                      <a:endParaRPr lang="en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956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7" name="Google Shape;87;p2"/>
          <p:cNvGraphicFramePr/>
          <p:nvPr>
            <p:extLst>
              <p:ext uri="{D42A27DB-BD31-4B8C-83A1-F6EECF244321}">
                <p14:modId xmlns:p14="http://schemas.microsoft.com/office/powerpoint/2010/main" val="2896621673"/>
              </p:ext>
            </p:extLst>
          </p:nvPr>
        </p:nvGraphicFramePr>
        <p:xfrm>
          <a:off x="194310" y="6511234"/>
          <a:ext cx="2240200" cy="12496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3802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WRITING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922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Nouns and Verbs</a:t>
                      </a:r>
                      <a:endParaRPr lang="en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>
                          <a:latin typeface="Comfortaa"/>
                          <a:ea typeface="Comfortaa"/>
                          <a:cs typeface="Comfortaa"/>
                        </a:rPr>
                        <a:t>Characters/Setting</a:t>
                      </a:r>
                      <a:endParaRPr lang="en"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>
                          <a:latin typeface="Comfortaa"/>
                          <a:ea typeface="Comfortaa"/>
                          <a:cs typeface="Comfortaa"/>
                        </a:rPr>
                        <a:t>Narratives</a:t>
                      </a:r>
                      <a:endParaRPr lang="en" sz="1400" u="none" strike="noStrike" cap="none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802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8" name="Google Shape;88;p2"/>
          <p:cNvGraphicFramePr/>
          <p:nvPr>
            <p:extLst>
              <p:ext uri="{D42A27DB-BD31-4B8C-83A1-F6EECF244321}">
                <p14:modId xmlns:p14="http://schemas.microsoft.com/office/powerpoint/2010/main" val="1169073572"/>
              </p:ext>
            </p:extLst>
          </p:nvPr>
        </p:nvGraphicFramePr>
        <p:xfrm>
          <a:off x="224238" y="7844266"/>
          <a:ext cx="2240200" cy="17068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992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PHONEMIC AWARENESS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700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Identify Rhymes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Identify Syllables 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>
                          <a:latin typeface="Comfortaa"/>
                        </a:rPr>
                        <a:t>Beg., Medial, Final </a:t>
                      </a:r>
                      <a:r>
                        <a:rPr lang="en" dirty="0">
                          <a:latin typeface="Comfortaa"/>
                        </a:rPr>
                        <a:t>Sounds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37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9" name="Google Shape;89;p2"/>
          <p:cNvGraphicFramePr/>
          <p:nvPr>
            <p:extLst>
              <p:ext uri="{D42A27DB-BD31-4B8C-83A1-F6EECF244321}">
                <p14:modId xmlns:p14="http://schemas.microsoft.com/office/powerpoint/2010/main" val="2258483407"/>
              </p:ext>
            </p:extLst>
          </p:nvPr>
        </p:nvGraphicFramePr>
        <p:xfrm>
          <a:off x="2564074" y="6909812"/>
          <a:ext cx="4956226" cy="2572514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56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6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SPELLING WORDS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5714">
                <a:tc>
                  <a:txBody>
                    <a:bodyPr/>
                    <a:lstStyle/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van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zip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zap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sap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lap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can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yam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1" name="Google Shape;91;p2"/>
          <p:cNvSpPr/>
          <p:nvPr/>
        </p:nvSpPr>
        <p:spPr>
          <a:xfrm rot="252521">
            <a:off x="4936184" y="316649"/>
            <a:ext cx="2199231" cy="965001"/>
          </a:xfrm>
          <a:prstGeom prst="wedgeRoundRectCallout">
            <a:avLst>
              <a:gd name="adj1" fmla="val -5758"/>
              <a:gd name="adj2" fmla="val 80045"/>
              <a:gd name="adj3" fmla="val 0"/>
            </a:avLst>
          </a:prstGeom>
          <a:solidFill>
            <a:srgbClr val="FFFFFF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SzPts val="1400"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LEARNING MINDSET:</a:t>
            </a:r>
            <a:r>
              <a:rPr lang="en" dirty="0"/>
              <a:t> Asking for Help</a:t>
            </a:r>
            <a:endParaRPr lang="en"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8330</TotalTime>
  <Words>370</Words>
  <Application>Microsoft Macintosh PowerPoint</Application>
  <PresentationFormat>Custom</PresentationFormat>
  <Paragraphs>92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Wingdings</vt:lpstr>
      <vt:lpstr>Impact</vt:lpstr>
      <vt:lpstr>Comfortaa</vt:lpstr>
      <vt:lpstr>Roboto Mono</vt:lpstr>
      <vt:lpstr>Oswald</vt:lpstr>
      <vt:lpstr>Simple Light</vt:lpstr>
      <vt:lpstr>We are SUPERheroes! Students Using their Powers to Engage in Reading!</vt:lpstr>
      <vt:lpstr>Module 6  Week 4:   Home of the Free and the Brave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are shooting for the STARS! Students That Always Reach Success</dc:title>
  <dc:creator>Sawin, Ada</dc:creator>
  <cp:lastModifiedBy>Childress, Brittany</cp:lastModifiedBy>
  <cp:revision>873</cp:revision>
  <cp:lastPrinted>2022-01-31T13:42:33Z</cp:lastPrinted>
  <dcterms:modified xsi:type="dcterms:W3CDTF">2022-02-17T19:25:02Z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0x01010065C82FB862B3584EBF3A03AA7ED0D34C</vt:lpwstr>
  </property>
</Properties>
</file>